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" ContentType="application/vnd.ms-exce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71" r:id="rId7"/>
    <p:sldId id="270" r:id="rId8"/>
    <p:sldId id="269" r:id="rId9"/>
    <p:sldId id="272" r:id="rId10"/>
    <p:sldId id="268" r:id="rId11"/>
    <p:sldId id="273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4841-DD51-1A40-9716-42584A46F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D3F32-E33E-4D45-B458-911991E49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2DB3C-F1CC-F645-89A9-80DCFE408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7E1F0-7C2D-1548-9348-F3E504BF7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C66B7-4C24-C442-95BC-DA800F16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26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C50A-FE79-684B-ACD7-3C3CD3317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2FE6A-E468-ED45-A5FC-F5B72444D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627BF-B6F9-444C-AE4A-91BFD0BDD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977A1-D19E-3E42-A19E-5023A9B5C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24F61-2DFD-3B46-99CB-E0012E71F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A627C-56A5-B741-BB91-7651C84CC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EB7E7-E211-6D47-B584-81DEDB003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8F92-AF93-464E-AB84-88D8AA55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171EB-260E-E440-B5D7-F7C9A7BB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5AF16-9462-E64E-93B1-46B45C82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15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99C2-C846-B64A-A82A-F4B7CB31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1E4BA-78B3-0441-B020-E41200D2D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E9449-DCF9-2747-8370-A1381E00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5520-D45C-2047-B396-E8378830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87270-788F-E54D-8500-7B727353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05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D8136-F1F8-8544-A9E6-E87FF790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F7178-9B03-A941-8D23-3D8052430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336A6-6788-BF4F-B9C1-CBFDD036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4276D-C9A4-8541-83C6-0096D6E8A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F1F23-F1D0-2241-831C-04B088C7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15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20E1-0573-A740-A516-F2EE9B9C5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3E05C-30B5-CD46-9597-263CA55FF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6F211-7FAC-3B49-B2B8-5BA82F94F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DEE13-2154-E148-9C22-7F418816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CED500-62BA-144B-BE87-6C63DBDB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1B38D-35E0-8041-B904-4DA24877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1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5CD4-6AB5-8D4F-B9C5-90838888F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5D465-C0C8-9A48-BF0A-D1B7076BB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4456E-C695-D841-B2DF-8563BD61C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BF1A4-DA4D-7144-8D20-0CE56702E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D161CD-9902-044D-9DE8-61EC56676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5E832D-FE3C-9640-9BF4-5D804627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FEB5F2-4897-B94A-98AB-647C313DA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7F2F8-4C6E-CE42-B2DF-BD5E9E43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6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3CEF-0FD8-7C47-90C8-552EFA9C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0684A3-4A12-0C49-A9F7-FFD9ECC4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AD51BC-474A-AD47-9124-E63634B4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243E1-37A9-A849-98D4-7D463BAC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58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AE09E0-D21D-774F-8614-933F70794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50F137-80F3-9940-B1CC-EE602278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B51F0-91DB-9A48-B868-752E29A79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4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0780-B0FE-0F49-AD63-FE2CBECB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8093-2814-424D-9121-4BCF5DC59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CE0F3-48D1-7041-8382-B15735AD2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21B17-6412-E546-A4A7-27C868023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80487-3CDA-814E-A331-E7B13CDC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E235D-90DE-154B-982C-C086E99A1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FBC3-BFA5-5348-94FA-54AEE6C73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E0F86F-02CB-7249-905B-D5F5C460D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325FE-2F14-8B47-8BE2-02E5B62BF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3C43E4-5884-8842-AA39-7898DFC8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A0F19-C2C5-B24C-A6DE-C95E97FCC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9DB06-15BA-9147-BBCC-69B2676AC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9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BDB0F-C22F-1045-BC15-2FBDC7C8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230E4-8170-FF40-836D-4B53DC2D6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04573-01C0-F745-A9EF-2B9390147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F8ED9-F33E-9E48-82F1-6AA23AC05A7B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219C8-FCB1-054D-82EB-099ACF0B8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13553-45BE-4247-A4AD-9FE56EE43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3C763-2BA4-BB4C-AA66-A8651C7A3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9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_-_2004_Worksheet.xls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C6ABFD-E38D-5D42-B8CA-487596717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699DC-25A5-2441-8F08-76DBD381C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2363" y="1475831"/>
            <a:ext cx="5792873" cy="1757592"/>
          </a:xfrm>
          <a:solidFill>
            <a:schemeClr val="bg1">
              <a:alpha val="50000"/>
            </a:schemeClr>
          </a:solidFill>
        </p:spPr>
        <p:txBody>
          <a:bodyPr anchor="ctr">
            <a:no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Classifying the </a:t>
            </a:r>
            <a:br>
              <a:rPr lang="en-US" sz="6600" b="1" dirty="0">
                <a:solidFill>
                  <a:srgbClr val="FFFFFF"/>
                </a:solidFill>
              </a:rPr>
            </a:br>
            <a:r>
              <a:rPr lang="en-US" sz="6600" b="1" dirty="0">
                <a:solidFill>
                  <a:srgbClr val="FFFFFF"/>
                </a:solidFill>
              </a:rPr>
              <a:t>Known Universe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A044C-4146-D94B-B17F-5B4E66366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4341487"/>
            <a:ext cx="3433762" cy="1341284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Peter Ilhardt</a:t>
            </a:r>
          </a:p>
          <a:p>
            <a:r>
              <a:rPr lang="en-US" sz="4000" dirty="0">
                <a:solidFill>
                  <a:srgbClr val="FFFFFF"/>
                </a:solidFill>
              </a:rPr>
              <a:t>August 7, 2019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4162AD7-8DD0-664C-83E1-8CC470ED7F90}"/>
              </a:ext>
            </a:extLst>
          </p:cNvPr>
          <p:cNvSpPr txBox="1">
            <a:spLocks/>
          </p:cNvSpPr>
          <p:nvPr/>
        </p:nvSpPr>
        <p:spPr>
          <a:xfrm>
            <a:off x="0" y="6141308"/>
            <a:ext cx="5638800" cy="716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rgbClr val="FFFFFF"/>
                </a:solidFill>
              </a:rPr>
              <a:t>Image: Hubble Space Telescope Ultra Deep Field</a:t>
            </a:r>
          </a:p>
        </p:txBody>
      </p:sp>
    </p:spTree>
    <p:extLst>
      <p:ext uri="{BB962C8B-B14F-4D97-AF65-F5344CB8AC3E}">
        <p14:creationId xmlns:p14="http://schemas.microsoft.com/office/powerpoint/2010/main" val="2926985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38B9-B139-BD43-8558-D0FD202D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0795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Predicting Unknown Objects</a:t>
            </a:r>
          </a:p>
        </p:txBody>
      </p:sp>
      <p:pic>
        <p:nvPicPr>
          <p:cNvPr id="3" name="Online Media 2" descr="App_Demo.mov">
            <a:hlinkClick r:id="" action="ppaction://media"/>
            <a:extLst>
              <a:ext uri="{FF2B5EF4-FFF2-40B4-BE49-F238E27FC236}">
                <a16:creationId xmlns:a16="http://schemas.microsoft.com/office/drawing/2014/main" id="{F07143E6-A747-3A4F-898D-922EC77961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93.4043" end="17989.1962"/>
                </p14:media>
              </p:ext>
            </p:extLst>
          </p:nvPr>
        </p:nvPicPr>
        <p:blipFill rotWithShape="1">
          <a:blip r:embed="rId4"/>
          <a:srcRect t="15833" b="9167"/>
          <a:stretch>
            <a:fillRect/>
          </a:stretch>
        </p:blipFill>
        <p:spPr>
          <a:xfrm>
            <a:off x="783431" y="1234531"/>
            <a:ext cx="10625137" cy="49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8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E03F-D721-DC4A-B3AD-AAD12052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919" y="25028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23569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BD599-F996-7243-859D-1BCC6EABA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3" y="1911996"/>
            <a:ext cx="5414319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Understand the origins, history and fate of the universe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Provide insight into objects we cannot reach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Test fundamental scientific laws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Exploration, curiosity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CBD52E3-C7AA-BE4D-A0E5-0EEB2586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643" y="22564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Why Classify Space?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404399-CE53-8144-B8F1-4FEDE3A1E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11" y="94391"/>
            <a:ext cx="4866921" cy="4008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013EE1-4503-E142-BC90-A6AB92B25F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" t="7597" r="1378" b="4210"/>
          <a:stretch/>
        </p:blipFill>
        <p:spPr>
          <a:xfrm>
            <a:off x="5634680" y="3665868"/>
            <a:ext cx="4399005" cy="312526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9BD4E9B-72AF-3846-9EC6-0A69CEC348D0}"/>
              </a:ext>
            </a:extLst>
          </p:cNvPr>
          <p:cNvSpPr txBox="1">
            <a:spLocks/>
          </p:cNvSpPr>
          <p:nvPr/>
        </p:nvSpPr>
        <p:spPr>
          <a:xfrm>
            <a:off x="0" y="6141312"/>
            <a:ext cx="5638800" cy="716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solidFill>
                  <a:srgbClr val="FFFFFF"/>
                </a:solidFill>
              </a:rPr>
              <a:t>Sloan Digital Sky Survey</a:t>
            </a:r>
          </a:p>
        </p:txBody>
      </p:sp>
    </p:spTree>
    <p:extLst>
      <p:ext uri="{BB962C8B-B14F-4D97-AF65-F5344CB8AC3E}">
        <p14:creationId xmlns:p14="http://schemas.microsoft.com/office/powerpoint/2010/main" val="393940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45CC-1AB7-FE47-9FB4-C0BC120D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122237"/>
            <a:ext cx="10515600" cy="173513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“The Largest Map in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Human History”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EA9F2D-9ED3-D64E-98D7-91C1D6C6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824" y="265114"/>
            <a:ext cx="6062164" cy="6021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7D0E7-6ABC-EE47-9417-DBEDBCD1B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06" b="23907"/>
          <a:stretch/>
        </p:blipFill>
        <p:spPr>
          <a:xfrm>
            <a:off x="247652" y="5191221"/>
            <a:ext cx="3081336" cy="14445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1CE49-CDE6-4F43-9EE9-8114EFDCC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012" y="5410174"/>
            <a:ext cx="2692400" cy="10717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1979B-A367-2441-8E27-2A6751767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1" y="2006530"/>
            <a:ext cx="5788350" cy="294950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7B71180-A24E-9F4C-85CC-A83D0CC569BB}"/>
              </a:ext>
            </a:extLst>
          </p:cNvPr>
          <p:cNvSpPr txBox="1">
            <a:spLocks/>
          </p:cNvSpPr>
          <p:nvPr/>
        </p:nvSpPr>
        <p:spPr>
          <a:xfrm>
            <a:off x="6553200" y="6141312"/>
            <a:ext cx="5638800" cy="716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>
                <a:solidFill>
                  <a:srgbClr val="FFFFFF"/>
                </a:solidFill>
              </a:rPr>
              <a:t>Sloan Digital Sky Survey</a:t>
            </a:r>
          </a:p>
        </p:txBody>
      </p:sp>
    </p:spTree>
    <p:extLst>
      <p:ext uri="{BB962C8B-B14F-4D97-AF65-F5344CB8AC3E}">
        <p14:creationId xmlns:p14="http://schemas.microsoft.com/office/powerpoint/2010/main" val="167664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C3A61A52-280A-6144-A6E5-2DDA9CC7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5" y="54171"/>
            <a:ext cx="10804182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Can Objects be Classified Based on their Light?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B47ED-7290-024E-87AB-C3A2F019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825" y="1720346"/>
            <a:ext cx="2282462" cy="2282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85D8E1-F174-534D-9090-2A78671C0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93" y="1736946"/>
            <a:ext cx="2885419" cy="2249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D83D0-A600-C341-BAD8-DC66499EE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715" y="1848196"/>
            <a:ext cx="3472507" cy="205996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D978085-1AF7-1946-BE7C-404A4D1938B2}"/>
              </a:ext>
            </a:extLst>
          </p:cNvPr>
          <p:cNvSpPr txBox="1">
            <a:spLocks/>
          </p:cNvSpPr>
          <p:nvPr/>
        </p:nvSpPr>
        <p:spPr>
          <a:xfrm>
            <a:off x="951877" y="1177882"/>
            <a:ext cx="1833563" cy="71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FFFF"/>
                </a:solidFill>
              </a:rPr>
              <a:t>Stars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7CDA3E2-05CF-AA46-B44D-90493E7BD1B3}"/>
              </a:ext>
            </a:extLst>
          </p:cNvPr>
          <p:cNvSpPr txBox="1">
            <a:spLocks/>
          </p:cNvSpPr>
          <p:nvPr/>
        </p:nvSpPr>
        <p:spPr>
          <a:xfrm>
            <a:off x="5319186" y="1177882"/>
            <a:ext cx="1833563" cy="71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FFFF"/>
                </a:solidFill>
              </a:rPr>
              <a:t>Galaxies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13742B7-C434-1F4B-B15C-F14C1BE7B820}"/>
              </a:ext>
            </a:extLst>
          </p:cNvPr>
          <p:cNvSpPr txBox="1">
            <a:spLocks/>
          </p:cNvSpPr>
          <p:nvPr/>
        </p:nvSpPr>
        <p:spPr>
          <a:xfrm>
            <a:off x="9386274" y="1177882"/>
            <a:ext cx="1833563" cy="71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FFFF"/>
                </a:solidFill>
              </a:rPr>
              <a:t>Quasars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E37B522-AD91-1F45-88E7-8DCD36E71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524" y="4106594"/>
            <a:ext cx="2726381" cy="2249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719896F-3BEB-DE4A-B924-F375A15AC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031" y="4373360"/>
            <a:ext cx="2726381" cy="1708788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F949DD8-5B2F-1F4B-9729-12F5A0E18923}"/>
              </a:ext>
            </a:extLst>
          </p:cNvPr>
          <p:cNvSpPr txBox="1">
            <a:spLocks/>
          </p:cNvSpPr>
          <p:nvPr/>
        </p:nvSpPr>
        <p:spPr>
          <a:xfrm>
            <a:off x="3582932" y="6153595"/>
            <a:ext cx="1833563" cy="71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FFFF"/>
                </a:solidFill>
              </a:rPr>
              <a:t>Spiral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51FA4EE-A7E3-C14A-A882-97E07693C8DC}"/>
              </a:ext>
            </a:extLst>
          </p:cNvPr>
          <p:cNvSpPr txBox="1">
            <a:spLocks/>
          </p:cNvSpPr>
          <p:nvPr/>
        </p:nvSpPr>
        <p:spPr>
          <a:xfrm>
            <a:off x="7055439" y="6153595"/>
            <a:ext cx="1833563" cy="716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FFFF"/>
                </a:solidFill>
              </a:rPr>
              <a:t>Elliptical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6B4617-731D-6B49-B18E-54FCAA0EB27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416495" y="3908158"/>
            <a:ext cx="819474" cy="71327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9DD3F6-7633-654B-B6F9-5A02DF59E88F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235969" y="3908158"/>
            <a:ext cx="862486" cy="74315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68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685B11-908B-3441-830A-ADB3BC9B7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6" y="1900232"/>
            <a:ext cx="5827562" cy="4133086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67B6931B-5B8D-6D48-A960-7994A6066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5" y="54171"/>
            <a:ext cx="10804182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Managing Astronomical Proportions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6518E6-07A1-8E48-A1D5-32F9E27421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189206" y="1900233"/>
            <a:ext cx="5824728" cy="41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2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71C0D7A-5384-8345-A064-945FDA77A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9" y="1195389"/>
            <a:ext cx="5534026" cy="5534026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0B78C5EB-9FE8-5343-9397-C9E0C378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09" y="71437"/>
            <a:ext cx="10804182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Redshift, Blueshift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E747080-282E-1847-B739-D9B018CD0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935" y="1195389"/>
            <a:ext cx="5534026" cy="553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3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CAC1CA87-C845-8041-8112-989D745C0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11" y="246856"/>
            <a:ext cx="8541178" cy="636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378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E409-E019-7242-8423-8A50B50D4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376" y="233161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Nonlinear Models Performed Best Overall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283C63B-D1B0-F94C-A6F2-33171B8DE6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827084"/>
              </p:ext>
            </p:extLst>
          </p:nvPr>
        </p:nvGraphicFramePr>
        <p:xfrm>
          <a:off x="338201" y="2478697"/>
          <a:ext cx="11515597" cy="2820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Worksheet" r:id="rId3" imgW="6896100" imgH="1689100" progId="Excel.Sheet.8">
                  <p:embed/>
                </p:oleObj>
              </mc:Choice>
              <mc:Fallback>
                <p:oleObj name="Worksheet" r:id="rId3" imgW="6896100" imgH="168910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8201" y="2478697"/>
                        <a:ext cx="11515597" cy="282057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2EDEE8-80D7-974F-BC2B-C3AAE2A48946}"/>
              </a:ext>
            </a:extLst>
          </p:cNvPr>
          <p:cNvSpPr txBox="1"/>
          <p:nvPr/>
        </p:nvSpPr>
        <p:spPr>
          <a:xfrm>
            <a:off x="338201" y="4191280"/>
            <a:ext cx="11515596" cy="110799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660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BF2071D-DB45-D046-81BE-9F2E0A4EE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660" y="320745"/>
            <a:ext cx="7450137" cy="621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FCD76522-7579-444D-83AC-C116833D5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08" r="26407" b="2754"/>
          <a:stretch/>
        </p:blipFill>
        <p:spPr>
          <a:xfrm>
            <a:off x="180975" y="1247653"/>
            <a:ext cx="11830049" cy="5481758"/>
          </a:xfrm>
          <a:prstGeom prst="rect">
            <a:avLst/>
          </a:prstGeom>
        </p:spPr>
      </p:pic>
      <p:sp>
        <p:nvSpPr>
          <p:cNvPr id="19" name="Title 7">
            <a:extLst>
              <a:ext uri="{FF2B5EF4-FFF2-40B4-BE49-F238E27FC236}">
                <a16:creationId xmlns:a16="http://schemas.microsoft.com/office/drawing/2014/main" id="{16D88C76-FFF0-674B-896B-070C479B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09" y="71437"/>
            <a:ext cx="10804182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Early Splits Dominated by Redshift, Infrared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9DB4CD-2793-6846-93CC-59B9B558ED92}"/>
              </a:ext>
            </a:extLst>
          </p:cNvPr>
          <p:cNvSpPr txBox="1"/>
          <p:nvPr/>
        </p:nvSpPr>
        <p:spPr>
          <a:xfrm>
            <a:off x="5214938" y="1397000"/>
            <a:ext cx="1543050" cy="9032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875B1E-E60E-DF47-A7CE-D137B730C835}"/>
              </a:ext>
            </a:extLst>
          </p:cNvPr>
          <p:cNvSpPr txBox="1"/>
          <p:nvPr/>
        </p:nvSpPr>
        <p:spPr>
          <a:xfrm>
            <a:off x="9672638" y="3611561"/>
            <a:ext cx="1200150" cy="9032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291BFB-A298-284C-B34C-00226662EDD1}"/>
              </a:ext>
            </a:extLst>
          </p:cNvPr>
          <p:cNvSpPr txBox="1"/>
          <p:nvPr/>
        </p:nvSpPr>
        <p:spPr>
          <a:xfrm>
            <a:off x="6095999" y="4730872"/>
            <a:ext cx="1219201" cy="9032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52613E-CA61-FC4F-AEB7-8E5096B1B09D}"/>
              </a:ext>
            </a:extLst>
          </p:cNvPr>
          <p:cNvSpPr txBox="1"/>
          <p:nvPr/>
        </p:nvSpPr>
        <p:spPr>
          <a:xfrm>
            <a:off x="4672010" y="4754685"/>
            <a:ext cx="1219201" cy="9032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E025E2-F161-B549-9FB8-E12F02A61D22}"/>
              </a:ext>
            </a:extLst>
          </p:cNvPr>
          <p:cNvSpPr txBox="1"/>
          <p:nvPr/>
        </p:nvSpPr>
        <p:spPr>
          <a:xfrm>
            <a:off x="1085851" y="3621086"/>
            <a:ext cx="1200150" cy="9032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81B593-68AC-094E-A10B-FE5AD1E5E24F}"/>
              </a:ext>
            </a:extLst>
          </p:cNvPr>
          <p:cNvSpPr txBox="1"/>
          <p:nvPr/>
        </p:nvSpPr>
        <p:spPr>
          <a:xfrm>
            <a:off x="3957636" y="3621086"/>
            <a:ext cx="1200150" cy="9032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D5041E-C018-834F-9C0C-4A59D4B3BD55}"/>
              </a:ext>
            </a:extLst>
          </p:cNvPr>
          <p:cNvSpPr txBox="1"/>
          <p:nvPr/>
        </p:nvSpPr>
        <p:spPr>
          <a:xfrm>
            <a:off x="180974" y="4730872"/>
            <a:ext cx="3019425" cy="9032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5EED12-177D-3A4D-9CD1-27EB1CB9B29C}"/>
              </a:ext>
            </a:extLst>
          </p:cNvPr>
          <p:cNvSpPr txBox="1"/>
          <p:nvPr/>
        </p:nvSpPr>
        <p:spPr>
          <a:xfrm>
            <a:off x="2286001" y="2478333"/>
            <a:ext cx="1671635" cy="9032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A2EE4B-8375-6941-9750-7BF9F7E55613}"/>
              </a:ext>
            </a:extLst>
          </p:cNvPr>
          <p:cNvSpPr txBox="1"/>
          <p:nvPr/>
        </p:nvSpPr>
        <p:spPr>
          <a:xfrm>
            <a:off x="6593682" y="3611561"/>
            <a:ext cx="1671635" cy="9032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3BB66C-88DA-1340-9AC5-B917BCBE1E34}"/>
              </a:ext>
            </a:extLst>
          </p:cNvPr>
          <p:cNvSpPr txBox="1"/>
          <p:nvPr/>
        </p:nvSpPr>
        <p:spPr>
          <a:xfrm>
            <a:off x="7362822" y="4707059"/>
            <a:ext cx="1628781" cy="90328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DC5A38-B1D0-CF46-AD99-840D3B13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01" y="185739"/>
            <a:ext cx="9979366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55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</TotalTime>
  <Words>93</Words>
  <Application>Microsoft Macintosh PowerPoint</Application>
  <PresentationFormat>Widescreen</PresentationFormat>
  <Paragraphs>27</Paragraphs>
  <Slides>12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Microsoft Excel 97 - 2004 Worksheet</vt:lpstr>
      <vt:lpstr>Classifying the  Known Universe</vt:lpstr>
      <vt:lpstr>“The Largest Map in  Human History”</vt:lpstr>
      <vt:lpstr>Can Objects be Classified Based on their Light?</vt:lpstr>
      <vt:lpstr>Managing Astronomical Proportions</vt:lpstr>
      <vt:lpstr>Redshift, Blueshift</vt:lpstr>
      <vt:lpstr>PowerPoint Presentation</vt:lpstr>
      <vt:lpstr>Nonlinear Models Performed Best Overall</vt:lpstr>
      <vt:lpstr>Early Splits Dominated by Redshift, Infrared</vt:lpstr>
      <vt:lpstr>PowerPoint Presentation</vt:lpstr>
      <vt:lpstr>Predicting Unknown Objects</vt:lpstr>
      <vt:lpstr>Appendix</vt:lpstr>
      <vt:lpstr>Why Classify Space?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Economic Health of the United Nations</dc:title>
  <dc:creator>Ilhardt, Peter Donald</dc:creator>
  <cp:lastModifiedBy>Ilhardt, Peter Donald</cp:lastModifiedBy>
  <cp:revision>32</cp:revision>
  <cp:lastPrinted>2019-08-07T14:02:51Z</cp:lastPrinted>
  <dcterms:created xsi:type="dcterms:W3CDTF">2019-07-19T13:58:47Z</dcterms:created>
  <dcterms:modified xsi:type="dcterms:W3CDTF">2019-08-07T14:03:12Z</dcterms:modified>
</cp:coreProperties>
</file>